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3"/>
    <p:sldId id="294" r:id="rId4"/>
    <p:sldId id="323" r:id="rId5"/>
    <p:sldId id="307" r:id="rId6"/>
    <p:sldId id="325" r:id="rId7"/>
    <p:sldId id="326" r:id="rId8"/>
    <p:sldId id="327" r:id="rId9"/>
    <p:sldId id="319" r:id="rId10"/>
    <p:sldId id="328" r:id="rId11"/>
    <p:sldId id="329" r:id="rId12"/>
    <p:sldId id="331" r:id="rId13"/>
    <p:sldId id="330" r:id="rId14"/>
    <p:sldId id="332" r:id="rId15"/>
    <p:sldId id="333" r:id="rId16"/>
    <p:sldId id="334" r:id="rId17"/>
    <p:sldId id="336" r:id="rId18"/>
    <p:sldId id="335" r:id="rId19"/>
    <p:sldId id="337" r:id="rId20"/>
    <p:sldId id="343" r:id="rId21"/>
    <p:sldId id="338" r:id="rId22"/>
    <p:sldId id="320" r:id="rId23"/>
    <p:sldId id="359" r:id="rId24"/>
    <p:sldId id="340" r:id="rId25"/>
    <p:sldId id="360" r:id="rId26"/>
    <p:sldId id="341" r:id="rId27"/>
    <p:sldId id="361" r:id="rId28"/>
    <p:sldId id="342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2" r:id="rId37"/>
    <p:sldId id="351" r:id="rId38"/>
    <p:sldId id="353" r:id="rId39"/>
    <p:sldId id="355" r:id="rId40"/>
    <p:sldId id="356" r:id="rId41"/>
    <p:sldId id="354" r:id="rId42"/>
    <p:sldId id="358" r:id="rId43"/>
    <p:sldId id="357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仿宋" panose="02010609060101010101" pitchFamily="49" charset="-122"/>
      <p:regular r:id="rId53"/>
    </p:embeddedFont>
    <p:embeddedFont>
      <p:font typeface="等线" panose="02010600030101010101" charset="-122"/>
      <p:regular r:id="rId54"/>
    </p:embeddedFont>
    <p:embeddedFont>
      <p:font typeface="Impact" panose="020B0806030902050204" pitchFamily="34" charset="0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3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C57E9-0ECE-4F80-B9FE-BD365D3E38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E7A6-B9A7-472B-98E6-BF045765E7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325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fld id="{ACA0D3D0-8F1E-44DE-9D89-2F2A2C0FE1A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 cstate="print">
            <a:alphaModFix amt="18000"/>
            <a:lum/>
          </a:blip>
          <a:srcRect/>
          <a:stretch>
            <a:fillRect l="-14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385566"/>
            <a:ext cx="9144000" cy="17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1" name="图片 10" descr="横版组合（白色）——透明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32" y="714356"/>
            <a:ext cx="4739757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800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7"/>
          <p:cNvGrpSpPr/>
          <p:nvPr userDrawn="1"/>
        </p:nvGrpSpPr>
        <p:grpSpPr bwMode="auto">
          <a:xfrm>
            <a:off x="1370014" y="141817"/>
            <a:ext cx="1330325" cy="520588"/>
            <a:chOff x="1399441" y="1145221"/>
            <a:chExt cx="1329556" cy="390315"/>
          </a:xfrm>
        </p:grpSpPr>
        <p:sp>
          <p:nvSpPr>
            <p:cNvPr id="4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600"/>
            </a:p>
          </p:txBody>
        </p:sp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624" cy="253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3BC9B8-A996-4FCD-9E53-8C115B37B3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</p:spPr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000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000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000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56" y="6352162"/>
            <a:ext cx="4143372" cy="477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0" y="6337763"/>
            <a:ext cx="4214810" cy="478033"/>
          </a:xfrm>
          <a:prstGeom prst="rect">
            <a:avLst/>
          </a:prstGeom>
        </p:spPr>
      </p:pic>
      <p:pic>
        <p:nvPicPr>
          <p:cNvPr id="11" name="图片 10" descr="单独徽章——透明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4357686" y="6357934"/>
            <a:ext cx="500066" cy="500066"/>
          </a:xfrm>
          <a:prstGeom prst="rect">
            <a:avLst/>
          </a:prstGeom>
        </p:spPr>
      </p:pic>
      <p:pic>
        <p:nvPicPr>
          <p:cNvPr id="12" name="图片 11" descr="横版组合——透明.png"/>
          <p:cNvPicPr>
            <a:picLocks noChangeAspect="1"/>
          </p:cNvPicPr>
          <p:nvPr userDrawn="1"/>
        </p:nvPicPr>
        <p:blipFill>
          <a:blip r:embed="rId16"/>
          <a:srcRect l="20403"/>
          <a:stretch>
            <a:fillRect/>
          </a:stretch>
        </p:blipFill>
        <p:spPr>
          <a:xfrm>
            <a:off x="6572264" y="142852"/>
            <a:ext cx="2428892" cy="6398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3068960"/>
            <a:ext cx="7673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When Segment Anything Model Meet Sound Source Localization.</a:t>
            </a:r>
            <a:endParaRPr lang="en-US" altLang="zh-CN" sz="2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马俊程，张誉丰，魏昕原，宁钰成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640871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样本选择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51720" y="1304526"/>
            <a:ext cx="676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2021 CVPR     Localizing Visual Sounds the Hard Way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2259228"/>
            <a:ext cx="7453006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640871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样本选择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31640" y="1306386"/>
            <a:ext cx="7992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2022 CVPR     Self-Supervised Predictive Learning: A Negative-Free </a:t>
            </a:r>
            <a:endParaRPr lang="en-US" altLang="zh-CN" b="0" i="0" dirty="0">
              <a:effectLst/>
              <a:latin typeface="Times New Roman" panose="02020603050405020304" pitchFamily="18" charset="0"/>
            </a:endParaRPr>
          </a:p>
          <a:p>
            <a:r>
              <a:rPr lang="en-US" altLang="zh-CN" b="0" i="0" dirty="0">
                <a:effectLst/>
                <a:latin typeface="Times New Roman" panose="02020603050405020304" pitchFamily="18" charset="0"/>
              </a:rPr>
              <a:t>Method for Sound Source Localization in Visual Scenes.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2712184"/>
            <a:ext cx="8283658" cy="28577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640871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解耦图片和语音特征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59632" y="1556792"/>
            <a:ext cx="72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2020 ECCV    Multiple sound sources localization from coarse to fine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656" y="2366549"/>
            <a:ext cx="6080045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640871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800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时间维度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31640" y="1052736"/>
            <a:ext cx="720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2023 WACV    Hear The Flow: Optical Flow-Based Self-Supervised</a:t>
            </a:r>
            <a:endParaRPr lang="en-US" altLang="zh-CN" b="0" i="0" dirty="0">
              <a:effectLst/>
              <a:latin typeface="Times New Roman" panose="02020603050405020304" pitchFamily="18" charset="0"/>
            </a:endParaRPr>
          </a:p>
          <a:p>
            <a:r>
              <a:rPr lang="en-US" altLang="zh-CN" b="0" i="0" dirty="0">
                <a:effectLst/>
                <a:latin typeface="Times New Roman" panose="02020603050405020304" pitchFamily="18" charset="0"/>
              </a:rPr>
              <a:t>Visual Sound Source Localization.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288" y="2348880"/>
            <a:ext cx="4872952" cy="32986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99592" y="2132856"/>
            <a:ext cx="72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effectLst/>
                <a:latin typeface="Times New Roman" panose="02020603050405020304" pitchFamily="18" charset="0"/>
              </a:rPr>
              <a:t>Segment Anything</a:t>
            </a:r>
            <a:endParaRPr lang="zh-CN" altLang="en-US" sz="2000" dirty="0"/>
          </a:p>
        </p:txBody>
      </p:sp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-SAM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2896801"/>
            <a:ext cx="8428450" cy="17603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声源分割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3926" y="3068959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SAM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的方法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23926" y="2204864"/>
            <a:ext cx="5339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解耦音频语义的</a:t>
            </a:r>
            <a:r>
              <a:rPr lang="en-US" altLang="zh-CN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Mask2Former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方法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声源分割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1412776"/>
            <a:ext cx="6873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2023.5 Hear to Segment: Unmixing the Audio to Guide the Semantic Segmentation.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82" y="2492896"/>
            <a:ext cx="8718035" cy="2766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声源分割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1412776"/>
            <a:ext cx="6873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2023.9 Prompting Segmentation with Sound is Generalizable Audio-Visual Source Localizer.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26" y="2564904"/>
            <a:ext cx="8169348" cy="26215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" y="1916832"/>
            <a:ext cx="8786621" cy="27739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027" y="1412776"/>
            <a:ext cx="7038196" cy="45787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427169"/>
            <a:ext cx="3752764" cy="461665"/>
          </a:xfrm>
        </p:spPr>
        <p:txBody>
          <a:bodyPr>
            <a:noAutofit/>
          </a:bodyPr>
          <a:lstStyle/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整体思路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00189" y="1706356"/>
            <a:ext cx="2943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一、问题介绍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0189" y="2348880"/>
            <a:ext cx="2943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二、相关工作调研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00189" y="3637598"/>
            <a:ext cx="32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四、实验结果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0189" y="2993239"/>
            <a:ext cx="2227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三、方案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00189" y="4280122"/>
            <a:ext cx="32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五、总结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7664" y="126876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Generalizable Shape-aware Audio-Visual Localization(GSAVL)</a:t>
            </a:r>
            <a:br>
              <a:rPr lang="en-US" altLang="zh-CN" dirty="0"/>
            </a:b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0714" r="9598" b="10714"/>
          <a:stretch>
            <a:fillRect/>
          </a:stretch>
        </p:blipFill>
        <p:spPr>
          <a:xfrm>
            <a:off x="1115616" y="1988840"/>
            <a:ext cx="7110790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5656" y="1997839"/>
            <a:ext cx="6552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贡献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对现有的声源定位模型进行了改进优化，在 </a:t>
            </a:r>
            <a:r>
              <a:rPr lang="en-US" altLang="zh-CN" b="0" i="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VGGSound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数据集上的声源定位精度由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36.67%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提升到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37.23%</a:t>
            </a:r>
            <a:endParaRPr lang="en-US" altLang="zh-CN" b="0" i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贡献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进一步探索了视觉大模型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SAM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在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audio-visual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领域的潜力，将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SAM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应用到声源定位任务，提出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GSAVL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模型，在无监督设置下实现了像素级声源定位预测，在声源分割数据集 </a:t>
            </a:r>
            <a:r>
              <a:rPr lang="en-US" altLang="zh-CN" b="0" i="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AVSBench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上效果远超传统的声源定位方法，相比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30.22%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GSAVL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实现了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48.84%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的定位精度。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7664" y="126876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Generalizable Shape-aware Audio-Visual Localization(GSAVL)</a:t>
            </a:r>
            <a:br>
              <a:rPr lang="en-US" altLang="zh-CN" dirty="0"/>
            </a:b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0714" r="9598" b="10714"/>
          <a:stretch>
            <a:fillRect/>
          </a:stretch>
        </p:blipFill>
        <p:spPr>
          <a:xfrm>
            <a:off x="1115616" y="1988840"/>
            <a:ext cx="7110790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声源定位模型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816" y="1424073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优化后的声源定位模型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656" y="2135391"/>
            <a:ext cx="6451687" cy="2628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910014"/>
            <a:ext cx="3147333" cy="7163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894032"/>
            <a:ext cx="4107536" cy="9525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085289"/>
            <a:ext cx="1889924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视觉对象定位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0714" r="9598" b="10714"/>
          <a:stretch>
            <a:fillRect/>
          </a:stretch>
        </p:blipFill>
        <p:spPr>
          <a:xfrm>
            <a:off x="1016605" y="1556792"/>
            <a:ext cx="7110790" cy="3960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592" y="2924944"/>
            <a:ext cx="532859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4752528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-prompt learning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63688" y="1700808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朴素采样器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7431" y="2636912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网格采样器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7" y="2066726"/>
            <a:ext cx="2959571" cy="20637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57431" y="4374033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</a:t>
            </a:r>
            <a:r>
              <a:rPr lang="zh-CN" altLang="en-US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概率采样器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39" y="5064775"/>
            <a:ext cx="2758679" cy="5029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18111" y="57530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边界框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prompt</a:t>
            </a: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方案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7664" y="126876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Generalizable Shape-aware Audio-Visual Localization(GSAVL)</a:t>
            </a:r>
            <a:br>
              <a:rPr lang="en-US" altLang="zh-CN" dirty="0"/>
            </a:b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0714" r="9598" b="10714"/>
          <a:stretch>
            <a:fillRect/>
          </a:stretch>
        </p:blipFill>
        <p:spPr>
          <a:xfrm>
            <a:off x="1115616" y="1988840"/>
            <a:ext cx="7110790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实验结果与分析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7942" y="1484784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</a:t>
            </a:r>
            <a:r>
              <a:rPr lang="zh-CN" altLang="en-US" sz="20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数据集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7942" y="2087270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20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结果对比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87942" y="3970511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五、零样本泛化能力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7942" y="2685707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</a:t>
            </a:r>
            <a:r>
              <a:rPr lang="zh-CN" altLang="en-US" sz="20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声源定位模型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87942" y="3328109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四、</a:t>
            </a:r>
            <a:r>
              <a:rPr lang="zh-CN" altLang="en-US" sz="20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采样器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87942" y="4612913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六、失败尝试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1556792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000" kern="1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AVSBench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43" y="2124971"/>
            <a:ext cx="6165914" cy="3472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1556792"/>
            <a:ext cx="5072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000" kern="1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VGGSound</a:t>
            </a:r>
            <a:endParaRPr lang="en-US" altLang="zh-CN" sz="20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2261878"/>
            <a:ext cx="7491912" cy="3044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988840"/>
            <a:ext cx="3752764" cy="18722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16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323528" y="427169"/>
            <a:ext cx="489654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问题介绍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—Audio-Visual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6451605" cy="44489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55976" y="4869160"/>
            <a:ext cx="15925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结果对比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796485"/>
            <a:ext cx="3071126" cy="1265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27" y="2796485"/>
            <a:ext cx="3410402" cy="12650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声源定位模型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3501008"/>
            <a:ext cx="8146486" cy="16003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59832" y="1844824"/>
            <a:ext cx="5072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000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语音编码器的选择</a:t>
            </a:r>
            <a:endParaRPr lang="en-US" altLang="zh-CN" sz="2000" b="0" i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000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相似度衡量的选择</a:t>
            </a:r>
            <a:endParaRPr lang="en-US" altLang="zh-CN" sz="2000" b="0" i="0" kern="100" dirty="0"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0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sz="2000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消融实验</a:t>
            </a:r>
            <a:endParaRPr lang="en-US" altLang="zh-CN" sz="20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采样器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904" y="2132856"/>
            <a:ext cx="5314191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零样本泛化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117" y="1626714"/>
            <a:ext cx="7437765" cy="36045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失败尝试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语义对齐损失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14030"/>
          <a:stretch>
            <a:fillRect/>
          </a:stretch>
        </p:blipFill>
        <p:spPr>
          <a:xfrm>
            <a:off x="944079" y="1529810"/>
            <a:ext cx="7228322" cy="1944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9" y="3921483"/>
            <a:ext cx="4991533" cy="18365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00" y="3755486"/>
            <a:ext cx="3673158" cy="22099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总结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7942" y="1871224"/>
            <a:ext cx="5072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2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</a:t>
            </a:r>
            <a:r>
              <a:rPr lang="zh-CN" altLang="en-US" sz="32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结果展示</a:t>
            </a:r>
            <a:endParaRPr lang="en-US" altLang="zh-CN" sz="32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7942" y="2998777"/>
            <a:ext cx="5072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2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现存问题分析</a:t>
            </a:r>
            <a:endParaRPr lang="en-US" altLang="zh-CN" sz="32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7942" y="4126330"/>
            <a:ext cx="5072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2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</a:t>
            </a:r>
            <a:r>
              <a:rPr lang="zh-CN" altLang="en-US" sz="32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总结与展望</a:t>
            </a:r>
            <a:endParaRPr lang="en-US" altLang="zh-CN" sz="32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结果展示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92" y="1340768"/>
            <a:ext cx="8489416" cy="45419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现存问题分析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9672" y="1484784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模型鲁棒性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273" y="2049952"/>
            <a:ext cx="6779453" cy="37914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现存问题分析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9672" y="1484784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</a:rPr>
              <a:t> SAM </a:t>
            </a: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的歧义性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245" y="1965560"/>
            <a:ext cx="5835728" cy="41683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现存问题分析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700808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数据集的偏差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532" y="2645020"/>
            <a:ext cx="8016935" cy="2728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988840"/>
            <a:ext cx="3752764" cy="18722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16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323528" y="427169"/>
            <a:ext cx="4032448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问题介绍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4454822"/>
            <a:ext cx="2305050" cy="828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52930"/>
            <a:ext cx="2688299" cy="20162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55172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（狗的叫声）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00" y="2761340"/>
            <a:ext cx="2496675" cy="187250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76256" y="3068960"/>
            <a:ext cx="1008112" cy="1385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63888" y="3769154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86748" y="324105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无监督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总结与展望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6792" y="1997838"/>
            <a:ext cx="66156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i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将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GSAVL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的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SAM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预测头实现级联结构，迭代细化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SAM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预测结果，使模型鲁棒性进一步增强，降低对定位预测图极值点的依赖。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ii)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进一步改进声源定位基础模型，我们发现，现有模型在自监督训练时很容易过拟合，需要根据验证集精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度人工进行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early stop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，尽管 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[Mo and </a:t>
            </a:r>
            <a:r>
              <a:rPr lang="en-US" altLang="zh-CN" b="0" i="0" dirty="0" err="1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Morgado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2022a] 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已经探索了该问题，但尚未很好的解决。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iii)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持续关注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SAM,LLM,VLM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等大模型在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Audio-Visual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领域（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AVS,AVQA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等）的应用。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1560" y="620688"/>
            <a:ext cx="375276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总结与展望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7704" y="1743199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2024</a:t>
            </a: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年初，</a:t>
            </a: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APPLE</a:t>
            </a: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将推出</a:t>
            </a: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Vision Pro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AutoShape 2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30" y="2420888"/>
            <a:ext cx="5485606" cy="3432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0024" y="3532394"/>
            <a:ext cx="676875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欢迎大家一起来探索</a:t>
            </a: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Audio-Visual Learning</a:t>
            </a: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！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718" y="2724150"/>
            <a:ext cx="3551237" cy="14097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6600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sym typeface="+mn-ea"/>
              </a:rPr>
              <a:t>THANKS!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14" y="4768222"/>
            <a:ext cx="966992" cy="96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形 5" descr="机器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730" y="1743739"/>
            <a:ext cx="1085850" cy="10858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heck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988840"/>
            <a:ext cx="3752764" cy="18722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16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323528" y="427169"/>
            <a:ext cx="4032448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问题介绍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声源分割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4454822"/>
            <a:ext cx="2305050" cy="828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52930"/>
            <a:ext cx="2688299" cy="20162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55172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（狗的叫声）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63888" y="3769154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41" y="2420888"/>
            <a:ext cx="2975461" cy="22315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86748" y="324105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有监督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988840"/>
            <a:ext cx="3752764" cy="18722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16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323528" y="427169"/>
            <a:ext cx="4032448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问题介绍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—GSAVL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4454822"/>
            <a:ext cx="2305050" cy="828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52930"/>
            <a:ext cx="2688299" cy="20162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55172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（狗的叫声）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63888" y="3769154"/>
            <a:ext cx="2088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41" y="2420888"/>
            <a:ext cx="2975461" cy="22315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86748" y="324105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无监督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98184" y="4652484"/>
            <a:ext cx="180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？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4032448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00189" y="1706356"/>
            <a:ext cx="2943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一、声源定位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0188" y="2675690"/>
            <a:ext cx="334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en-US" altLang="zh-CN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Segment Anything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0189" y="3641875"/>
            <a:ext cx="2943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三、声源分割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4536504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相关工作调研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1021" y="1772816"/>
            <a:ext cx="5072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一、</a:t>
            </a:r>
            <a:r>
              <a:rPr lang="en-US" altLang="zh-CN" sz="2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Audio-visual </a:t>
            </a: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en-US" altLang="zh-CN" sz="2400" kern="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31021" y="2742150"/>
            <a:ext cx="334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二、样本选择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1021" y="3708335"/>
            <a:ext cx="413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三、解耦图片和语音特征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31020" y="4674520"/>
            <a:ext cx="413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四、时间维度</a:t>
            </a:r>
            <a:endParaRPr lang="en-US" altLang="zh-CN" sz="2400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3528" y="427169"/>
            <a:ext cx="640871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声源定位</a:t>
            </a: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 Audio-visual </a:t>
            </a:r>
            <a:r>
              <a:rPr lang="en-US" altLang="zh-C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1838032"/>
            <a:ext cx="2773920" cy="43285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27784" y="1191701"/>
            <a:ext cx="676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b="0" i="0" dirty="0">
                <a:effectLst/>
                <a:latin typeface="Times New Roman" panose="02020603050405020304" pitchFamily="18" charset="0"/>
              </a:rPr>
            </a:b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2018 ECCV     Objects that sound.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Presentation</Application>
  <PresentationFormat>全屏显示(4:3)</PresentationFormat>
  <Paragraphs>216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微软雅黑</vt:lpstr>
      <vt:lpstr>Times New Roman</vt:lpstr>
      <vt:lpstr>仿宋</vt:lpstr>
      <vt:lpstr>Arial Unicode MS</vt:lpstr>
      <vt:lpstr>等线</vt:lpstr>
      <vt:lpstr>Courier New</vt:lpstr>
      <vt:lpstr>Impact</vt:lpstr>
      <vt:lpstr>Office 主题</vt:lpstr>
      <vt:lpstr>PowerPoint 演示文稿</vt:lpstr>
      <vt:lpstr>整体思路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AutoBVT</dc:creator>
  <cp:lastModifiedBy>24967</cp:lastModifiedBy>
  <cp:revision>88</cp:revision>
  <dcterms:created xsi:type="dcterms:W3CDTF">2017-04-07T18:55:00Z</dcterms:created>
  <dcterms:modified xsi:type="dcterms:W3CDTF">2024-01-31T13:20:08Z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BD6F12E756394B3384289A86B29BF19C_12</vt:lpwstr>
  </property>
  <property fmtid="{D5CDD505-2E9C-101B-9397-08002B2CF9AE}" pid="3" name="KSOProductBuildVer">
    <vt:lpwstr>1033-12.2.0.13431</vt:lpwstr>
  </property>
</Properties>
</file>